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/>
    <p:restoredTop sz="94705"/>
  </p:normalViewPr>
  <p:slideViewPr>
    <p:cSldViewPr snapToGrid="0" snapToObjects="1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509EDEB9-05AB-4D4D-B6B2-A149B21944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3F1C5C1-C14F-074B-A9F8-7BADB96E8C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8C4D3-437E-184E-ACC4-1B2E32FB6C28}" type="datetimeFigureOut">
              <a:rPr lang="sk-SK" smtClean="0"/>
              <a:t>16. 12. 2021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C05132E9-8C68-D349-8354-FEE21733D9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6BD83FF-3930-1149-BEC0-A688D9ABA3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9F6C9-B6DE-184B-BABC-8E0E6CF9B1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035846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C59B8-7792-9140-BBC5-187D62F9F3D2}" type="datetimeFigureOut">
              <a:rPr lang="sk-SK" smtClean="0"/>
              <a:t>16. 12. 2021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A4ACE-23B2-2245-9F78-149EB1B2581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458805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2154F-9D01-4141-9071-770F6AE1A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D6648-166E-B345-89FE-59805FEB58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1580585-5978-514E-AB83-896372884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2DFA8-0DC4-7846-8FC4-E4452ED88B49}" type="datetime1">
              <a:rPr lang="sk-SK" smtClean="0"/>
              <a:t>16. 12. 2021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312C46F-53D1-064C-B0F7-AA453F5CF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A|K|M|V advokátska kancelária s.r.o. www.akmv.sk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8EF1A21-C272-1843-82A1-D7F9EE4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229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80FB3-F9E8-8F43-A412-7AC1CDF6A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4D768CCA-2218-364C-B844-0E87D5344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F7BF222-1FE8-9949-88FA-3D1A17B0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98DC0-0E32-F14B-94B5-AB5766B14D2C}" type="datetime1">
              <a:rPr lang="sk-SK" smtClean="0"/>
              <a:t>16. 12. 2021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F9B9BCE-2981-1E4B-8693-BE66497B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A|K|M|V advokátska kancelária s.r.o. www.akmv.sk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7EFC04F-7BBC-B044-B2B0-2BC7869F9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9097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E00E472E-CE39-6240-9748-68254A10E0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30ABEFCD-E318-0E40-9375-B324EBF7D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E29DEEC-F541-8144-B4C2-D19C1EAE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5C0-3439-3644-8142-394512E14442}" type="datetime1">
              <a:rPr lang="sk-SK" smtClean="0"/>
              <a:t>16. 12. 2021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9D7E9BA-790E-434A-B416-033B21649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A|K|M|V advokátska kancelária s.r.o. www.akmv.sk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CFAA87-49E9-2441-805E-2BB0D7BFC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73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0EB4B0-B64E-7A40-9EC0-3AC7D84CA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C6D32B-341A-054F-8734-D8BBDAA63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38074F8-D62B-824B-883A-ECFBAA48C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3CA5-E75F-694F-B9D1-E5FC5C322D32}" type="datetime1">
              <a:rPr lang="sk-SK" smtClean="0"/>
              <a:t>16. 12. 2021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C0D6C1C-63F6-7545-B4A5-D271E8C3A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A|K|M|V advokátska kancelária s.r.o. www.akmv.sk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51BFEC0-16A0-1D47-AFB4-9E642A0FA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506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8CCDC-9C9D-C54B-8A5A-A9F4DD339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17D654D4-6251-D145-B3D6-6F9449F80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E1A275B-CEE7-3C49-942D-48E2CE05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D501-4AC9-E04A-A1CC-993AFB9456F4}" type="datetime1">
              <a:rPr lang="sk-SK" smtClean="0"/>
              <a:t>16. 12. 2021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44A8B11-31AC-484F-B1C1-1B2505DFC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A|K|M|V advokátska kancelária s.r.o. www.akmv.sk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5AD3FA6-14E8-174B-A125-574D22B2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632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B9EC3-5911-A244-B239-AEAE4CDE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794C187-DF52-464A-8646-364F288B2D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3EA27B3-CC94-6B46-A617-9F9FDC952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81361A9-161F-F842-8E1C-F882604CB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A6F67-0F9B-724F-BE2A-E6BF186C0B25}" type="datetime1">
              <a:rPr lang="sk-SK" smtClean="0"/>
              <a:t>16. 12. 2021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0EED64D-FC82-104C-9C0E-943B3E5DF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A|K|M|V advokátska kancelária s.r.o. www.akmv.sk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7278A52-9305-BF40-8EFB-2E6B545F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132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71942-95A6-D44A-820D-8E2B30388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35A23E8B-FAE1-9043-8F26-39D08CE7F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FDD08DF-B797-EA44-BDD0-BB288704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427D6B30-CBE8-254D-ABAC-5A7635016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AB1549B-ABAD-4843-8DB7-0B6A752E6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176A08A8-0F97-DB4C-8637-63D933105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8B9-F3A3-2246-992E-4AD0EB0F37CC}" type="datetime1">
              <a:rPr lang="sk-SK" smtClean="0"/>
              <a:t>16. 12. 2021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C4ADD05-88BB-544C-BAF7-D8B2D897A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A|K|M|V advokátska kancelária s.r.o. www.akmv.sk</a:t>
            </a: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8E3F3557-766E-4649-BC6C-29E6B739E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257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03F39-F63A-0344-A0B1-3BDD91353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D8E3C511-260F-A545-A0F9-D166BA9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E106-2D40-724E-9318-42216220499D}" type="datetime1">
              <a:rPr lang="sk-SK" smtClean="0"/>
              <a:t>16. 12. 2021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B1140E2-F8AE-6A4E-ADDF-F176EA60C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A|K|M|V advokátska kancelária s.r.o. www.akmv.sk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897C925-8B9E-684B-B169-A85657B2E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40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2954CA2-7775-044F-92EB-DA20B2771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AE00-4ABC-2D4E-AF08-ECDB635D44A0}" type="datetime1">
              <a:rPr lang="sk-SK" smtClean="0"/>
              <a:t>16. 12. 2021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6A5DF80-E149-5248-B698-5BBFCE57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A|K|M|V advokátska kancelária s.r.o. www.akmv.sk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8952FF4-1BBC-974F-B61C-37D830BE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41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DE956A-2977-B548-9EDD-5903F04F0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0009BE1-BE6C-354E-99AF-DE24AF2C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A5BEA9DD-C80D-8843-8F4C-663952ED4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2581BC6-A616-6649-8BD1-C8BBDCB91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3D859-BB0C-8942-AC03-517F81B0960A}" type="datetime1">
              <a:rPr lang="sk-SK" smtClean="0"/>
              <a:t>16. 12. 2021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F046419-52E6-FC4E-816D-F503FBF75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A|K|M|V advokátska kancelária s.r.o. www.akmv.sk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E2A4C5A-FECD-8344-A20F-021BFDEB8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169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2A712-2050-6247-A008-DB23D774B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CD30E31F-870B-4247-AAAD-77E5A5F2E5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E9AE0B8C-FDF4-3143-AB33-3CE6EC4D5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85D275F-5CD6-AD43-9409-4B3668C45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1366C-9097-774E-9BAA-1142378FA848}" type="datetime1">
              <a:rPr lang="sk-SK" smtClean="0"/>
              <a:t>16. 12. 2021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5B15CB2-2C6E-5F4F-9E7D-192A77DC9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A|K|M|V advokátska kancelária s.r.o. www.akmv.sk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DEE68C8-6918-8A46-B414-E8D3C4D14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274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4">
              <a:srgbClr val="EAEAEA"/>
            </a:gs>
            <a:gs pos="19000">
              <a:srgbClr val="F3F3F3"/>
            </a:gs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D339C69C-A5C8-ED46-A111-E8350F39A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56172B72-7EB3-DF49-B212-1888ACE28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k-SK"/>
              <a:t>Upraviť štýly predlohy textu
Druhá úroveň
Tretia úroveň
Štvrtá úroveň
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B5E741D-6343-FF48-88DD-883976146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12C6F-07E9-AE4B-8808-E6A9CAA71AD1}" type="datetime1">
              <a:rPr lang="sk-SK" smtClean="0"/>
              <a:t>16. 12. 2021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0AA04C0-3A1D-C942-A6BE-484C0F3E8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A|K|M|V advokátska kancelária s.r.o. www.akmv.sk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0391503-3E9E-F94B-9D67-E561CDDD0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2A239-6A61-2D4C-8006-B65FF95739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494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svr.gov.sk/" TargetMode="External"/><Relationship Id="rId2" Type="http://schemas.openxmlformats.org/officeDocument/2006/relationships/hyperlink" Target="http://www.istp.s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v.s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dicalcontrol.s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mv.sk/" TargetMode="External"/><Relationship Id="rId7" Type="http://schemas.openxmlformats.org/officeDocument/2006/relationships/image" Target="../media/image1.emf"/><Relationship Id="rId2" Type="http://schemas.openxmlformats.org/officeDocument/2006/relationships/hyperlink" Target="mailto:office@akmv.s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www.medicalcontrol.sk/" TargetMode="External"/><Relationship Id="rId4" Type="http://schemas.openxmlformats.org/officeDocument/2006/relationships/hyperlink" Target="http://www.expatclinic.s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BCA5D-052C-F645-BB06-1366F2D56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7606"/>
          </a:xfrm>
        </p:spPr>
        <p:txBody>
          <a:bodyPr>
            <a:normAutofit fontScale="90000"/>
          </a:bodyPr>
          <a:lstStyle/>
          <a:p>
            <a:b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Zamestnávanie cudzincov z tretích krajín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009656-456F-3240-8E92-69B7991894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54312"/>
          </a:xfrm>
        </p:spPr>
        <p:txBody>
          <a:bodyPr>
            <a:normAutofit/>
          </a:bodyPr>
          <a:lstStyle/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prednáša: JUDr. Veronika Michalíková, MBA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termín prednášky: 26.06.2019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id="{10EDDD26-AE23-B74E-B85E-8388FD5D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AKMV advokátska kancelária s.r.o. </a:t>
            </a:r>
          </a:p>
          <a:p>
            <a:r>
              <a:rPr lang="sk-SK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www.akmv.sk</a:t>
            </a:r>
            <a:endParaRPr lang="sk-SK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Description: Macintosh HD:Users:veronika:Desktop:LOGO_FINAL FINAL!!!.pdf">
            <a:extLst>
              <a:ext uri="{FF2B5EF4-FFF2-40B4-BE49-F238E27FC236}">
                <a16:creationId xmlns:a16="http://schemas.microsoft.com/office/drawing/2014/main" id="{D8ACD3D5-B2CE-CB4E-A55D-B5505171658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599" y="398421"/>
            <a:ext cx="3807543" cy="19908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904174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3E207-D66C-744B-B0D4-DE5A54AE0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Právna úprava zamestnávania cudzincov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56D5E1B-97F6-8D49-A433-D59722CA9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zákon č. 5/2004 Z. z. o službách zamestnanosti a o zmene a doplnení niektorých zákonov (§ 21 a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nasl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0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zákon č. 404/2011 Z. z. o pobyte cudzincov a o zmene a doplnení niektorých zákonov (§ 23, § 32)</a:t>
            </a:r>
          </a:p>
          <a:p>
            <a:pPr marL="0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ACFB3F61-4563-A546-81F1-2CA9DD505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AKMV advokátska kancelária s.r.o. </a:t>
            </a:r>
          </a:p>
          <a:p>
            <a:r>
              <a:rPr lang="sk-SK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www.akmv.sk</a:t>
            </a:r>
            <a:endParaRPr lang="sk-SK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56102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B9E81-8EF7-B747-AE8A-B778807C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Prvotné povinnosti vo vzťahu k úradu práce</a:t>
            </a:r>
            <a:b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113181-A5EF-3644-8EC4-9282471C8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Nahláška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voľného pracovného miesta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www.istp.sk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všetci zamestnávatelia</a:t>
            </a: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pracovných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dní</a:t>
            </a: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nedostatková profesia – bez lehoty (zoznam nedostatkových pozícii na webovom sídle Ústredia práce, sociálnych vecí a rodiny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www.upsvr.gov.sk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mzda podľa stupňu náročnosti práce</a:t>
            </a: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pozícia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vhodná pre príslušníka tretej krajiny</a:t>
            </a: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vysokokvalifikovaná pozícia – uznanie dokladu o vzdelaní</a:t>
            </a:r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F406B73-F0AF-9C4D-BDDF-39C97E778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AKMV advokátska kancelária s.r.o. </a:t>
            </a:r>
          </a:p>
          <a:p>
            <a:r>
              <a:rPr lang="sk-SK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www.akmv.sk</a:t>
            </a:r>
            <a:endParaRPr lang="sk-SK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24680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F2D720-DFE1-DF4C-856B-AC55C9CCA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Nedostatková profesia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B1A6871-9642-1146-9E66-501830154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Podmienky: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Neporušený zákaz nelegálneho zamestnávania za posledných 5 rokov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Maximálne 1/3 zamestnancov cudzinci z tretích krajín</a:t>
            </a:r>
          </a:p>
          <a:p>
            <a:pPr marL="0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Výhoda: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zaškolenie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(§ 23a ods. 1 písm. u) zákona o službách zamestnanosti: </a:t>
            </a:r>
            <a:r>
              <a:rPr lang="sk-SK" i="1" dirty="0">
                <a:latin typeface="Arial" panose="020B0604020202020204" pitchFamily="34" charset="0"/>
                <a:cs typeface="Arial" panose="020B0604020202020204" pitchFamily="34" charset="0"/>
              </a:rPr>
              <a:t>„Zamestnávateľ môže zamestnávať štátneho príslušníka tretej krajiny, ktorý bude zamestnaný na určené obdobie na účel jeho zaškolenia, najviac na </a:t>
            </a:r>
            <a:r>
              <a:rPr lang="sk-SK" b="1" i="1" dirty="0">
                <a:latin typeface="Arial" panose="020B0604020202020204" pitchFamily="34" charset="0"/>
                <a:cs typeface="Arial" panose="020B0604020202020204" pitchFamily="34" charset="0"/>
              </a:rPr>
              <a:t>šesť po sebe nasledujúcich týždňov </a:t>
            </a:r>
            <a:r>
              <a:rPr lang="sk-SK" i="1" dirty="0">
                <a:latin typeface="Arial" panose="020B0604020202020204" pitchFamily="34" charset="0"/>
                <a:cs typeface="Arial" panose="020B0604020202020204" pitchFamily="34" charset="0"/>
              </a:rPr>
              <a:t>v kalendárnom roku, ak ide o výkon zamestnania s nedostatkom pracovnej sily v okrese podľa § 12 písm. </a:t>
            </a:r>
            <a:r>
              <a:rPr lang="sk-SK" i="1" dirty="0" err="1"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sk-SK" i="1" dirty="0">
                <a:latin typeface="Arial" panose="020B0604020202020204" pitchFamily="34" charset="0"/>
                <a:cs typeface="Arial" panose="020B0604020202020204" pitchFamily="34" charset="0"/>
              </a:rPr>
              <a:t>), a ktorý má podanú žiadosť o udelenie prechodného pobytu na účel zamestnania na to isté pracovné miesto.“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bezvízový styk (Srbsko, Ukrajina, ...) – neoprávňuje cudzinca pracovať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9BF3769-FBE2-8840-9839-5B1047816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AKMV advokátska kancelária s.r.o. </a:t>
            </a:r>
          </a:p>
          <a:p>
            <a:r>
              <a:rPr lang="sk-SK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www.akmv.sk</a:t>
            </a:r>
            <a:endParaRPr lang="sk-SK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80188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E5078-86E1-514C-8E80-D51FDEFC5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Prechodný pobyt na účel zamestnania – kedy a kde podať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B255D8-B40F-ED45-9C2F-4C782D3C8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čas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podania žiadosti: po podaní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nahlášky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(nedostatková profesia) / uplynutí 20 pracovných dní</a:t>
            </a:r>
          </a:p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miesto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podania žiadosti: 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zastupiteľský úrad alebo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 SR na OCP podľa miesta ubytovania: </a:t>
            </a:r>
          </a:p>
          <a:p>
            <a:pPr marL="1371600" lvl="2" indent="-457200">
              <a:buFont typeface="+mj-lt"/>
              <a:buAutoNum type="alphaLcPeriod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cudzinci s bezvízovým stykom</a:t>
            </a:r>
          </a:p>
          <a:p>
            <a:pPr marL="1371600" lvl="2" indent="-457200">
              <a:buFont typeface="+mj-lt"/>
              <a:buAutoNum type="alphaLcPeriod"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národné víza D (Ruská federácia)</a:t>
            </a:r>
          </a:p>
          <a:p>
            <a:pPr marL="457200" lvl="1" indent="0"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Pozor schengenské C víza neumožňujú podanie žiadosti v SR.</a:t>
            </a:r>
          </a:p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lehota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na rozhodnutie: 30 dní (nedostatková profesia) / 90 dní + doručenie na Slovensko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prechodný pobyt sa udelí na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2 roky</a:t>
            </a:r>
          </a:p>
          <a:p>
            <a:pPr marL="0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6BD402C6-EFE7-7C49-AD1C-30BC589AC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AKMV advokátska kancelária s.r.o. </a:t>
            </a:r>
          </a:p>
          <a:p>
            <a:r>
              <a:rPr lang="sk-SK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www.akmv.sk</a:t>
            </a:r>
            <a:endParaRPr lang="sk-SK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27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D5CB2-35BA-F848-8312-08A2D4094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Dokumenty k žiadosti o prechodný pobyt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664CABD-5F5F-7945-AB38-9F09ED638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žiadosť o udelenie prechodného pobytu (tlačivo na stránke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www.minv.sk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výpis z registra trestov</a:t>
            </a:r>
          </a:p>
          <a:p>
            <a:pPr lvl="1"/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apostilla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superlegalizácia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domovská krajina / krajiny, kde sa zdržiaval posledné 3 roky 6 mesiacov v rámci polroka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doklad o ubytovaní (min na 6 mesiacov od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udelenia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pobytu)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súhlas obce – už nie je potrebný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súhlas zamestnávateľa / pracovná zmluva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čestné vyhlásenie o mzde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nedostatková profesia: čestné vyhlásenia (nelegálne zamestnávanie, max 30% cudzinci) (tlačivo)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regulované povolania: doklad o vzdelaní </a:t>
            </a:r>
          </a:p>
          <a:p>
            <a:endParaRPr lang="sk-SK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žiadosť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nemusí byť kompletná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(jednotné povolenie na pobyt)</a:t>
            </a:r>
          </a:p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úradné preklady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vyhotovené prekladateľom zapísaným v zozname vedenom MSSR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29BBA0F-FB52-664A-8DCE-7D99877BF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AKMV advokátska kancelária s.r.o. </a:t>
            </a:r>
          </a:p>
          <a:p>
            <a:r>
              <a:rPr lang="sk-SK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www.akmv.sk</a:t>
            </a:r>
            <a:endParaRPr lang="sk-SK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2644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746A0-4CFF-1B46-963D-5B0EA580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Povinnosti po udelení prechodného pobytu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342458-53BD-1B46-B7DC-C162BCA26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lekárska prehliadka 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- 30 dní od prevzatia dokladu o pobyte cudzinca</a:t>
            </a:r>
          </a:p>
          <a:p>
            <a:pPr marL="0" indent="0">
              <a:buNone/>
            </a:pP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www.expatclinic.sk - Nitra</a:t>
            </a:r>
          </a:p>
          <a:p>
            <a:pPr marL="0" indent="0">
              <a:buNone/>
            </a:pP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www.medicalcontrol.sk</a:t>
            </a: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prehliadka v 7 mestách: Bratislava,   Komárno, Zvolen, Zlaté Moravce, Levice, Levoča, Kežmarok)</a:t>
            </a:r>
          </a:p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poistenie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– 3 dni od prevzatia dokladu o pobyte cudzinca </a:t>
            </a: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(poznámka: v praxi nestíha, nakoľko prihláseniu predchádza registrácia zamestnanca na poisťovni, až následne ho môže zamestnávateľ prihlásiť)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zaslanie pracovnej zmluvy na </a:t>
            </a:r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úrad práce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hlásenie nenastúpenia do práce, hlásenie zmien na doklade o pobyte (zmena pasu, ubytovania atď.)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8FC544B-F384-4046-B9CA-C439449E1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b="1" dirty="0">
                <a:latin typeface="Arial" panose="020B0604020202020204" pitchFamily="34" charset="0"/>
                <a:cs typeface="Arial" panose="020B0604020202020204" pitchFamily="34" charset="0"/>
              </a:rPr>
              <a:t>AKMV advokátska kancelária s.r.o. </a:t>
            </a:r>
          </a:p>
          <a:p>
            <a:r>
              <a:rPr lang="sk-SK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www.akmv.sk</a:t>
            </a:r>
            <a:endParaRPr lang="sk-SK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00197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479BD-5688-864A-80D7-192513504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ECB43A4-F14A-0848-B254-1E5DCAB9B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sk-SK" sz="4600" b="1" dirty="0"/>
              <a:t>Ďakujem za pozornosť</a:t>
            </a:r>
          </a:p>
          <a:p>
            <a:pPr marL="0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Viac informácií k zamestnávaniu cudzincov:</a:t>
            </a:r>
          </a:p>
          <a:p>
            <a:pPr marL="0" indent="0"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k-S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sk-S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k-S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 advokátska kancelária 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s.r.o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Pluhová 17, 831 03 Bratislava</a:t>
            </a:r>
          </a:p>
          <a:p>
            <a:pPr marL="0" indent="0"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Tel.: 02/43333 509</a:t>
            </a:r>
          </a:p>
          <a:p>
            <a:pPr marL="0" indent="0"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Mobil: 0915 046 749</a:t>
            </a:r>
          </a:p>
          <a:p>
            <a:pPr marL="0" indent="0"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sk-S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office@akmv.sk</a:t>
            </a:r>
            <a:endParaRPr lang="sk-SK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www.akmv.sk</a:t>
            </a:r>
            <a:endParaRPr lang="sk-SK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Lekárske prehliadky pre cudzincov</a:t>
            </a:r>
            <a:r>
              <a:rPr lang="sk-SK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k-SK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www.expatclinic.sk</a:t>
            </a:r>
            <a:r>
              <a:rPr lang="sk-SK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.medicalcontrol.sk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F4B740D-5678-1C43-9D28-885A59C98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DD5C0133-2A8F-A34B-ACDA-64A6EB0AD6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19970" y="4415246"/>
            <a:ext cx="1941104" cy="1941104"/>
          </a:xfrm>
          <a:prstGeom prst="rect">
            <a:avLst/>
          </a:prstGeom>
        </p:spPr>
      </p:pic>
      <p:pic>
        <p:nvPicPr>
          <p:cNvPr id="7" name="Picture 4" descr="Description: Macintosh HD:Users:veronika:Desktop:LOGO_FINAL FINAL!!!.pdf">
            <a:extLst>
              <a:ext uri="{FF2B5EF4-FFF2-40B4-BE49-F238E27FC236}">
                <a16:creationId xmlns:a16="http://schemas.microsoft.com/office/drawing/2014/main" id="{2D03121F-9887-9041-B21D-57C5DCEBF4CB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599" y="398421"/>
            <a:ext cx="3807543" cy="19908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377238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720</Words>
  <Application>Microsoft Office PowerPoint</Application>
  <PresentationFormat>Širokouhlá</PresentationFormat>
  <Paragraphs>84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Motív balíka Office</vt:lpstr>
      <vt:lpstr> Zamestnávanie cudzincov z tretích krajín</vt:lpstr>
      <vt:lpstr>Právna úprava zamestnávania cudzincov</vt:lpstr>
      <vt:lpstr>Prvotné povinnosti vo vzťahu k úradu práce </vt:lpstr>
      <vt:lpstr>Nedostatková profesia</vt:lpstr>
      <vt:lpstr>Prechodný pobyt na účel zamestnania – kedy a kde podať </vt:lpstr>
      <vt:lpstr>Dokumenty k žiadosti o prechodný pobyt</vt:lpstr>
      <vt:lpstr>Povinnosti po udelení prechodného pobytu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Veronika Michalikova</dc:creator>
  <cp:lastModifiedBy>Veronika Michalíková</cp:lastModifiedBy>
  <cp:revision>55</cp:revision>
  <dcterms:created xsi:type="dcterms:W3CDTF">2019-06-13T08:27:27Z</dcterms:created>
  <dcterms:modified xsi:type="dcterms:W3CDTF">2021-12-16T09:32:18Z</dcterms:modified>
</cp:coreProperties>
</file>